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Barlow" panose="00000500000000000000" pitchFamily="2" charset="0"/>
      <p:regular r:id="rId15"/>
    </p:embeddedFont>
    <p:embeddedFont>
      <p:font typeface="Barlow Light" panose="00000400000000000000" pitchFamily="2" charset="0"/>
      <p:regular r:id="rId16"/>
      <p:italic r:id="rId17"/>
    </p:embeddedFont>
    <p:embeddedFont>
      <p:font typeface="Barlow Medium" panose="00000600000000000000" pitchFamily="2" charset="0"/>
      <p:regular r:id="rId18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2282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60C54-727D-12EF-4141-D50D176CB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1E89B9-ABF1-2181-F8E4-7952E7D6DF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F7DEE1-427A-58B9-6379-DBF8F86DC2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B991E-AFD4-7830-F5A5-35668C8865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880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C94C1-9441-D6B2-7117-549EB502C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78D8FE-4A72-7DAC-6D0F-57456BD429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AEF81D-68DD-09C3-8F62-927D3EA24B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6B1C6-81A2-C46B-166C-5B43FAB8E5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167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2682240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Apresentação de Insights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67462" y="4458295"/>
            <a:ext cx="73818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Análise estratégica de canais, conversão e segmentação de clientes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6367462" y="5144333"/>
            <a:ext cx="73818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Designed by – Thiago Coluccini</a:t>
            </a:r>
            <a:endParaRPr lang="en-US" sz="19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94360" y="2365296"/>
            <a:ext cx="6647974" cy="448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Segmentação e Apoio à Decisão Comercial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594360" y="3071693"/>
            <a:ext cx="2734467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Análise de Indadimplência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594360" y="3443883"/>
            <a:ext cx="444865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partir dos critérios estabelecidos, os clientes foram organizados em </a:t>
            </a:r>
            <a:r>
              <a:rPr lang="en-US" sz="12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grupos de prioridade de compra</a:t>
            </a:r>
            <a:r>
              <a:rPr lang="en-US" sz="12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facilitando a atuação comercial estratégica.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594360" y="4171950"/>
            <a:ext cx="4448651" cy="211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Características do sistema: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594360" y="4476631"/>
            <a:ext cx="4448651" cy="10589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Priorização de clientes com </a:t>
            </a:r>
            <a:r>
              <a:rPr lang="en-US" sz="12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alto score de crédito</a:t>
            </a:r>
            <a:r>
              <a:rPr lang="en-US" sz="12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e </a:t>
            </a:r>
            <a:r>
              <a:rPr lang="en-US" sz="12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alta propensão de compra</a:t>
            </a:r>
            <a:endParaRPr lang="en-US" sz="1250" dirty="0"/>
          </a:p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Indicadores visuais</a:t>
            </a:r>
            <a:r>
              <a:rPr lang="en-US" sz="12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em cada segmento para análise rápida</a:t>
            </a:r>
            <a:endParaRPr lang="en-US" sz="1250" dirty="0"/>
          </a:p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Ferramenta de </a:t>
            </a:r>
            <a:r>
              <a:rPr lang="en-US" sz="1250" b="1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apoio</a:t>
            </a:r>
            <a:r>
              <a:rPr lang="en-US" sz="12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à decisão</a:t>
            </a:r>
            <a:r>
              <a:rPr lang="en-US" sz="12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para direcionar esforços comerciais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594360" y="5628585"/>
            <a:ext cx="4448651" cy="846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Este sistema permite que as equipes de vendas e relacionamento foquem nos clientes com maior probabilidade de conversão e capacidade de crédito, otimizando recursos e maximizando resultados.</a:t>
            </a:r>
            <a:endParaRPr lang="en-US" sz="12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664" y="3744873"/>
            <a:ext cx="5818465" cy="211847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A8FFA-43E5-CD4E-5DC1-3604051E6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781F345-CB65-536A-27A0-80C530C75056}"/>
              </a:ext>
            </a:extLst>
          </p:cNvPr>
          <p:cNvSpPr/>
          <p:nvPr/>
        </p:nvSpPr>
        <p:spPr>
          <a:xfrm>
            <a:off x="594360" y="2365296"/>
            <a:ext cx="6647974" cy="448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Barlow Medium" pitchFamily="34" charset="0"/>
              </a:rPr>
              <a:t>Apoio e priorização de </a:t>
            </a:r>
            <a:r>
              <a:rPr lang="en-US" sz="2800" dirty="0" err="1">
                <a:solidFill>
                  <a:srgbClr val="FFFFFF"/>
                </a:solidFill>
                <a:latin typeface="Barlow Medium" pitchFamily="34" charset="0"/>
              </a:rPr>
              <a:t>Contato</a:t>
            </a:r>
            <a:endParaRPr lang="en-US" sz="28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5EE75E18-A5BD-E8F8-5092-CB857C8AA1A4}"/>
              </a:ext>
            </a:extLst>
          </p:cNvPr>
          <p:cNvSpPr/>
          <p:nvPr/>
        </p:nvSpPr>
        <p:spPr>
          <a:xfrm>
            <a:off x="594360" y="3071693"/>
            <a:ext cx="2151221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Priorização Inteligente</a:t>
            </a:r>
            <a:endParaRPr lang="en-US" sz="16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F2D325DA-B96F-C48D-4951-2103709D93E5}"/>
              </a:ext>
            </a:extLst>
          </p:cNvPr>
          <p:cNvSpPr/>
          <p:nvPr/>
        </p:nvSpPr>
        <p:spPr>
          <a:xfrm>
            <a:off x="594360" y="3443883"/>
            <a:ext cx="4448651" cy="38096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250" dirty="0">
                <a:solidFill>
                  <a:srgbClr val="E5E0DF"/>
                </a:solidFill>
                <a:latin typeface="Barlow" pitchFamily="34" charset="0"/>
              </a:rPr>
              <a:t>Ao analisar a inadimplência por tipo de cliente, observa-se que os assalariados possuem o maior número absoluto de clientes inadimplentes, pelo fato de representarem a maior parcela da base. </a:t>
            </a:r>
          </a:p>
          <a:p>
            <a:r>
              <a:rPr lang="pt-BR" sz="1250" dirty="0">
                <a:solidFill>
                  <a:srgbClr val="E5E0DF"/>
                </a:solidFill>
                <a:latin typeface="Barlow" pitchFamily="34" charset="0"/>
              </a:rPr>
              <a:t>Nesse grupo, aproximadamente 13% dos clientes encontram-se inadimplentes, gerando o maior impacto financeiro, aproximadamente R$ 930 mil;</a:t>
            </a:r>
          </a:p>
          <a:p>
            <a:r>
              <a:rPr lang="pt-BR" sz="1250" dirty="0">
                <a:solidFill>
                  <a:srgbClr val="E5E0DF"/>
                </a:solidFill>
                <a:latin typeface="Barlow" pitchFamily="34" charset="0"/>
              </a:rPr>
              <a:t>Por outro lado, ao avaliar o percentual de inadimplência dentro de cada tipo cliente, os servidores se destacam com a maior taxa relativa, cerca de 14%, indicando um risco proporcionalmente mais elevado, apesar de um volume total menor de clientes;</a:t>
            </a:r>
          </a:p>
        </p:txBody>
      </p:sp>
      <p:pic>
        <p:nvPicPr>
          <p:cNvPr id="2" name="Imagem 1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9A4E81E7-15DA-4991-CBA7-1FC0F1F79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945" y="3062061"/>
            <a:ext cx="3555008" cy="1706622"/>
          </a:xfrm>
          <a:prstGeom prst="rect">
            <a:avLst/>
          </a:prstGeom>
        </p:spPr>
      </p:pic>
      <p:pic>
        <p:nvPicPr>
          <p:cNvPr id="10" name="Imagem 9" descr="Linha do tempo&#10;&#10;O conteúdo gerado por IA pode estar incorreto.">
            <a:extLst>
              <a:ext uri="{FF2B5EF4-FFF2-40B4-BE49-F238E27FC236}">
                <a16:creationId xmlns:a16="http://schemas.microsoft.com/office/drawing/2014/main" id="{FAAECB3F-E2B9-BF87-3392-08992B4A9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3129" y="3062061"/>
            <a:ext cx="3555008" cy="1730800"/>
          </a:xfrm>
          <a:prstGeom prst="rect">
            <a:avLst/>
          </a:prstGeom>
        </p:spPr>
      </p:pic>
      <p:pic>
        <p:nvPicPr>
          <p:cNvPr id="11" name="Imagem 10" descr="Gráfico&#10;&#10;O conteúdo gerado por IA pode estar incorreto.">
            <a:extLst>
              <a:ext uri="{FF2B5EF4-FFF2-40B4-BE49-F238E27FC236}">
                <a16:creationId xmlns:a16="http://schemas.microsoft.com/office/drawing/2014/main" id="{30152E7C-2BAF-5F00-4FF4-8ADB898BA5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1606" y="5136358"/>
            <a:ext cx="3478053" cy="170662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F56B045-AE38-28A8-A782-D538D868154E}"/>
              </a:ext>
            </a:extLst>
          </p:cNvPr>
          <p:cNvSpPr txBox="1"/>
          <p:nvPr/>
        </p:nvSpPr>
        <p:spPr>
          <a:xfrm>
            <a:off x="10691606" y="4746547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*filtrado por assalariado</a:t>
            </a:r>
            <a:endParaRPr lang="pt-B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0DBB8DB-0BAA-7A9A-B18C-9BB3B53C1DEB}"/>
              </a:ext>
            </a:extLst>
          </p:cNvPr>
          <p:cNvSpPr txBox="1"/>
          <p:nvPr/>
        </p:nvSpPr>
        <p:spPr>
          <a:xfrm>
            <a:off x="10653129" y="6808093"/>
            <a:ext cx="14236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>
                    <a:lumMod val="95000"/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*filtrado por servidor</a:t>
            </a:r>
          </a:p>
        </p:txBody>
      </p:sp>
      <p:pic>
        <p:nvPicPr>
          <p:cNvPr id="14" name="Imagem 13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E7C2054F-D71A-AF07-1747-C9EA23DD31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3943" y="5136358"/>
            <a:ext cx="3555008" cy="170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16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979DD-3193-B1FE-F856-D60717462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42BDD777-C25A-A35A-C594-ADA5D9E0A2E8}"/>
              </a:ext>
            </a:extLst>
          </p:cNvPr>
          <p:cNvSpPr/>
          <p:nvPr/>
        </p:nvSpPr>
        <p:spPr>
          <a:xfrm>
            <a:off x="594360" y="2365296"/>
            <a:ext cx="6647974" cy="448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00"/>
              </a:lnSpc>
            </a:pPr>
            <a:r>
              <a:rPr lang="pt-BR" sz="2800" dirty="0">
                <a:solidFill>
                  <a:srgbClr val="FFFFFF"/>
                </a:solidFill>
                <a:latin typeface="Barlow Medium" pitchFamily="34" charset="0"/>
              </a:rPr>
              <a:t>Qual tempo de contrato gera maior inadimplência?</a:t>
            </a:r>
            <a:endParaRPr lang="en-US" sz="2800" dirty="0">
              <a:solidFill>
                <a:srgbClr val="FFFFFF"/>
              </a:solidFill>
              <a:latin typeface="Barlow Medium" pitchFamily="34" charset="0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B77BF323-A923-6CAE-1D29-7B584BACA250}"/>
              </a:ext>
            </a:extLst>
          </p:cNvPr>
          <p:cNvSpPr/>
          <p:nvPr/>
        </p:nvSpPr>
        <p:spPr>
          <a:xfrm>
            <a:off x="594360" y="3071693"/>
            <a:ext cx="2151221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Barlow Medium" pitchFamily="34" charset="0"/>
              </a:rPr>
              <a:t>Duração de Contratos</a:t>
            </a:r>
            <a:endParaRPr lang="en-US" sz="16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C0F482FC-EACD-20E8-4CB4-5A7EB923295E}"/>
              </a:ext>
            </a:extLst>
          </p:cNvPr>
          <p:cNvSpPr/>
          <p:nvPr/>
        </p:nvSpPr>
        <p:spPr>
          <a:xfrm>
            <a:off x="594360" y="3443883"/>
            <a:ext cx="4448651" cy="38096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250" dirty="0">
                <a:solidFill>
                  <a:srgbClr val="E5E0DF"/>
                </a:solidFill>
                <a:latin typeface="Barlow" pitchFamily="34" charset="0"/>
              </a:rPr>
              <a:t>A análise da inadimplência por tempo de duração do contrato indica que o maior volume ocorre em contratos com aproximadamente 2 anos; </a:t>
            </a:r>
          </a:p>
          <a:p>
            <a:r>
              <a:rPr lang="pt-BR" sz="1250" dirty="0">
                <a:solidFill>
                  <a:srgbClr val="E5E0DF"/>
                </a:solidFill>
                <a:latin typeface="Barlow" pitchFamily="34" charset="0"/>
              </a:rPr>
              <a:t>Esse comportamento sugere a existência de um ponto crítico ao longo da vida do contrato, no qual o risco de inadimplência se intensifica; </a:t>
            </a:r>
          </a:p>
          <a:p>
            <a:r>
              <a:rPr lang="pt-BR" sz="1250" dirty="0">
                <a:solidFill>
                  <a:srgbClr val="E5E0DF"/>
                </a:solidFill>
                <a:latin typeface="Barlow" pitchFamily="34" charset="0"/>
              </a:rPr>
              <a:t>A partir disso, contratos que se aproximam desse período devem estar sujeitos a ações preventivas</a:t>
            </a:r>
            <a:endParaRPr lang="en-US" sz="1250" dirty="0">
              <a:solidFill>
                <a:srgbClr val="E5E0DF"/>
              </a:solidFill>
              <a:latin typeface="Barlow" pitchFamily="34" charset="0"/>
            </a:endParaRPr>
          </a:p>
        </p:txBody>
      </p:sp>
      <p:pic>
        <p:nvPicPr>
          <p:cNvPr id="6" name="Imagem 5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50781FB3-F852-EF2A-2451-92104A1B5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5411" y="3071693"/>
            <a:ext cx="5275604" cy="257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4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81063" y="1614964"/>
            <a:ext cx="6272332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Canais com Maior Taxa de Conversão</a:t>
            </a:r>
            <a:endParaRPr lang="en-US" sz="3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377" y="2428161"/>
            <a:ext cx="3183255" cy="1550908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6377" y="4117777"/>
            <a:ext cx="3183255" cy="1547217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6377" y="5718009"/>
            <a:ext cx="3183255" cy="1535192"/>
          </a:xfrm>
          <a:prstGeom prst="rect">
            <a:avLst/>
          </a:prstGeom>
        </p:spPr>
      </p:pic>
      <p:sp>
        <p:nvSpPr>
          <p:cNvPr id="7" name="Shape 1"/>
          <p:cNvSpPr/>
          <p:nvPr/>
        </p:nvSpPr>
        <p:spPr>
          <a:xfrm>
            <a:off x="9405580" y="2289453"/>
            <a:ext cx="4478060" cy="5188148"/>
          </a:xfrm>
          <a:prstGeom prst="roundRect">
            <a:avLst>
              <a:gd name="adj" fmla="val 2834"/>
            </a:avLst>
          </a:prstGeom>
          <a:solidFill>
            <a:srgbClr val="F65F62">
              <a:alpha val="9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Text 2"/>
          <p:cNvSpPr/>
          <p:nvPr/>
        </p:nvSpPr>
        <p:spPr>
          <a:xfrm>
            <a:off x="9581793" y="3329345"/>
            <a:ext cx="2528411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Destaques em Eficiência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9581793" y="3746421"/>
            <a:ext cx="4125635" cy="479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Baseando-se exclusivamente em taxa de conversão, três canais se destacam significativamente:</a:t>
            </a:r>
            <a:endParaRPr lang="en-US" sz="1350" dirty="0"/>
          </a:p>
        </p:txBody>
      </p:sp>
      <p:sp>
        <p:nvSpPr>
          <p:cNvPr id="10" name="Text 4"/>
          <p:cNvSpPr/>
          <p:nvPr/>
        </p:nvSpPr>
        <p:spPr>
          <a:xfrm>
            <a:off x="9581793" y="4336494"/>
            <a:ext cx="4125635" cy="958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50" b="1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Afiliado</a:t>
            </a:r>
            <a:r>
              <a:rPr lang="en-US" sz="135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(UTM) – conversão superior à média</a:t>
            </a:r>
            <a:endParaRPr lang="en-US" sz="1350" dirty="0"/>
          </a:p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50" b="1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CRM</a:t>
            </a:r>
            <a:r>
              <a:rPr lang="en-US" sz="135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(Canal) – alta eficiência com base qualificada</a:t>
            </a:r>
            <a:endParaRPr lang="en-US" sz="1350" dirty="0"/>
          </a:p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50" b="1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FGTS</a:t>
            </a:r>
            <a:r>
              <a:rPr lang="en-US" sz="135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(Produto de entrada) – forte apelo e conversão</a:t>
            </a:r>
            <a:endParaRPr lang="en-US" sz="1350" dirty="0"/>
          </a:p>
        </p:txBody>
      </p:sp>
      <p:sp>
        <p:nvSpPr>
          <p:cNvPr id="11" name="Text 5"/>
          <p:cNvSpPr/>
          <p:nvPr/>
        </p:nvSpPr>
        <p:spPr>
          <a:xfrm>
            <a:off x="9581793" y="5406185"/>
            <a:ext cx="4125635" cy="958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Esses canais demonstram alta eficiência de conversão, indicando potencial significativo de crescimento em caso de aumento de volume e investimento.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81063" y="1635443"/>
            <a:ext cx="6913126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Canais com Maior Volume de Conversões</a:t>
            </a:r>
            <a:endParaRPr lang="en-US" sz="3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377" y="2448639"/>
            <a:ext cx="3183255" cy="1542574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6377" y="4129921"/>
            <a:ext cx="3183255" cy="1526381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6377" y="5709572"/>
            <a:ext cx="3183255" cy="1523524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9532382" y="3089791"/>
            <a:ext cx="3233142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Volume de Clientes Convertidos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9532382" y="3506867"/>
            <a:ext cx="4224457" cy="718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Ao analisar os dados por quantidade absoluta de clientes convertidos, identificamos uma perspectiva complementar:</a:t>
            </a:r>
            <a:endParaRPr lang="en-US" sz="1350" dirty="0"/>
          </a:p>
        </p:txBody>
      </p:sp>
      <p:sp>
        <p:nvSpPr>
          <p:cNvPr id="9" name="Text 3"/>
          <p:cNvSpPr/>
          <p:nvPr/>
        </p:nvSpPr>
        <p:spPr>
          <a:xfrm>
            <a:off x="9532382" y="4336494"/>
            <a:ext cx="4224457" cy="1438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Meta Paid</a:t>
            </a: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(UTM) – maior volume de conversões pagas</a:t>
            </a:r>
            <a:endParaRPr lang="en-US" sz="1350" dirty="0"/>
          </a:p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Mídia Paga</a:t>
            </a: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(Canal) – concentração de investimento e retorno</a:t>
            </a:r>
            <a:endParaRPr lang="en-US" sz="1350" dirty="0"/>
          </a:p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Consignado</a:t>
            </a: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(Produto de entrada) – principal gerador de novos clientes</a:t>
            </a:r>
            <a:endParaRPr lang="en-US" sz="1350" dirty="0"/>
          </a:p>
        </p:txBody>
      </p:sp>
      <p:sp>
        <p:nvSpPr>
          <p:cNvPr id="10" name="Text 4"/>
          <p:cNvSpPr/>
          <p:nvPr/>
        </p:nvSpPr>
        <p:spPr>
          <a:xfrm>
            <a:off x="9532382" y="5885547"/>
            <a:ext cx="4224457" cy="718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Esses canais concentram o maior número de conversões e devem ser priorizados para otimização das taxas de conversão e maximização do ROI.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67462" y="2390775"/>
            <a:ext cx="7381875" cy="11187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Priorização Estratégica de Investimentos</a:t>
            </a:r>
            <a:endParaRPr lang="en-US" sz="3500" dirty="0"/>
          </a:p>
        </p:txBody>
      </p:sp>
      <p:sp>
        <p:nvSpPr>
          <p:cNvPr id="5" name="Shape 1"/>
          <p:cNvSpPr/>
          <p:nvPr/>
        </p:nvSpPr>
        <p:spPr>
          <a:xfrm>
            <a:off x="6367462" y="3751064"/>
            <a:ext cx="2353151" cy="3104317"/>
          </a:xfrm>
          <a:prstGeom prst="roundRect">
            <a:avLst>
              <a:gd name="adj" fmla="val 3595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6" name="Text 2"/>
          <p:cNvSpPr/>
          <p:nvPr/>
        </p:nvSpPr>
        <p:spPr>
          <a:xfrm>
            <a:off x="6576417" y="3960019"/>
            <a:ext cx="1935242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Análise Integrada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576417" y="4336375"/>
            <a:ext cx="1935242" cy="2030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Ao combinar taxa de conversão e volume de clientes convertidos, obtemos uma visão holística do desempenho dos canais.</a:t>
            </a:r>
            <a:endParaRPr lang="en-US" sz="1550" dirty="0"/>
          </a:p>
        </p:txBody>
      </p:sp>
      <p:sp>
        <p:nvSpPr>
          <p:cNvPr id="8" name="Shape 4"/>
          <p:cNvSpPr/>
          <p:nvPr/>
        </p:nvSpPr>
        <p:spPr>
          <a:xfrm>
            <a:off x="8881705" y="3751064"/>
            <a:ext cx="2353270" cy="3104317"/>
          </a:xfrm>
          <a:prstGeom prst="roundRect">
            <a:avLst>
              <a:gd name="adj" fmla="val 3595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9" name="Text 5"/>
          <p:cNvSpPr/>
          <p:nvPr/>
        </p:nvSpPr>
        <p:spPr>
          <a:xfrm>
            <a:off x="9090660" y="3960019"/>
            <a:ext cx="1935361" cy="559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Decisões Baseadas em Dados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9090660" y="4616172"/>
            <a:ext cx="1935361" cy="2030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Evitamos conclusões precipitadas ao considerar múltiplos indicadores simultaneamente, garantindo alocação eficiente de recursos.</a:t>
            </a:r>
            <a:endParaRPr lang="en-US" sz="1550" dirty="0"/>
          </a:p>
        </p:txBody>
      </p:sp>
      <p:sp>
        <p:nvSpPr>
          <p:cNvPr id="11" name="Shape 7"/>
          <p:cNvSpPr/>
          <p:nvPr/>
        </p:nvSpPr>
        <p:spPr>
          <a:xfrm>
            <a:off x="11396067" y="3751064"/>
            <a:ext cx="2353151" cy="3104317"/>
          </a:xfrm>
          <a:prstGeom prst="roundRect">
            <a:avLst>
              <a:gd name="adj" fmla="val 3595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2" name="Text 8"/>
          <p:cNvSpPr/>
          <p:nvPr/>
        </p:nvSpPr>
        <p:spPr>
          <a:xfrm>
            <a:off x="11605022" y="3960019"/>
            <a:ext cx="1935242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Otimização de ROI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11605022" y="4336375"/>
            <a:ext cx="1935242" cy="2030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Esta abordagem permite identificar oportunidades de crescimento em canais eficientes e melhorias em canais de alto volume.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81063" y="1879759"/>
            <a:ext cx="7703106" cy="559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Tempo de Conversão: Lead para Cliente</a:t>
            </a:r>
            <a:endParaRPr lang="en-US" sz="3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049" y="3625929"/>
            <a:ext cx="5740241" cy="279511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572268" y="2841784"/>
            <a:ext cx="3487698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Análise do Ciclo de Conversão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9572268" y="3338632"/>
            <a:ext cx="4184571" cy="580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Ao analisar o tempo de conversão de leads para clientes, identificamos um padrão relevante:</a:t>
            </a:r>
            <a:endParaRPr lang="en-US" sz="1550" dirty="0"/>
          </a:p>
        </p:txBody>
      </p:sp>
      <p:sp>
        <p:nvSpPr>
          <p:cNvPr id="7" name="Text 3"/>
          <p:cNvSpPr/>
          <p:nvPr/>
        </p:nvSpPr>
        <p:spPr>
          <a:xfrm>
            <a:off x="9572268" y="4063603"/>
            <a:ext cx="4184571" cy="1740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</a:t>
            </a:r>
            <a:r>
              <a:rPr lang="en-US" sz="15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maioria dos leads</a:t>
            </a: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demora entre </a:t>
            </a:r>
            <a:r>
              <a:rPr lang="en-US" sz="15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31 e 60 dias</a:t>
            </a: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para converter</a:t>
            </a:r>
            <a:endParaRPr lang="en-US" sz="1550" dirty="0"/>
          </a:p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Este intervalo sugere um possível </a:t>
            </a:r>
            <a:r>
              <a:rPr lang="en-US" sz="15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gargalo no processo</a:t>
            </a: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de qualificação e fechamento</a:t>
            </a:r>
            <a:endParaRPr lang="en-US" sz="1550" dirty="0"/>
          </a:p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Oportunidade de </a:t>
            </a:r>
            <a:r>
              <a:rPr lang="en-US" sz="15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melhorar as etapas iniciais</a:t>
            </a: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do funil de vendas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9572268" y="5948711"/>
            <a:ext cx="4184571" cy="1160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Recomendação: acelerar a conversão através de automação, nutrição mais eficiente de leads e follow-up mais assertivo nas primeiras semanas.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81063" y="1762363"/>
            <a:ext cx="7257455" cy="524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Desafio: Baixa Conversão de Leads MQL</a:t>
            </a:r>
            <a:endParaRPr lang="en-US" sz="3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429" y="4156591"/>
            <a:ext cx="6152317" cy="159222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552384" y="2640806"/>
            <a:ext cx="2814995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Oportunidade de Melhoria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9552384" y="3097054"/>
            <a:ext cx="4204454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Apesar do alto volume de leads classificados como MQL (Marketing Qualified Lead), observamos uma taxa de conversão para clientes relativamente baixa ao longo dos meses.</a:t>
            </a:r>
            <a:endParaRPr lang="en-US" sz="1450" dirty="0"/>
          </a:p>
        </p:txBody>
      </p:sp>
      <p:sp>
        <p:nvSpPr>
          <p:cNvPr id="7" name="Text 3"/>
          <p:cNvSpPr/>
          <p:nvPr/>
        </p:nvSpPr>
        <p:spPr>
          <a:xfrm>
            <a:off x="9552384" y="4281726"/>
            <a:ext cx="4204454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Implicações: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9552384" y="4673441"/>
            <a:ext cx="4204454" cy="1586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Grande parte dos MQLs não evolui para clientes efetivos</a:t>
            </a:r>
            <a:endParaRPr lang="en-US" sz="145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Possível desalinhamento entre os critérios de qualificação e o perfil ideal de cliente</a:t>
            </a:r>
            <a:endParaRPr lang="en-US" sz="145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Necessidade de revisão dos parâmetros de classificação MQL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9552384" y="6386966"/>
            <a:ext cx="4204454" cy="7929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Sugestão: reavaliar os critérios de scoring e alinhamento entre Marketing e Vendas para melhorar a qualidade dos leads qualificados.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81063" y="1653302"/>
            <a:ext cx="7592258" cy="524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Metodologia: Lista de Alto Risco de Churn</a:t>
            </a:r>
            <a:endParaRPr lang="en-US" sz="3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429" y="2549485"/>
            <a:ext cx="6152317" cy="21234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552384" y="2993708"/>
            <a:ext cx="3114318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Parâmetros de Identificação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9552384" y="3449955"/>
            <a:ext cx="4204454" cy="7929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lista de clientes com alto potencial de Churn foi construída utilizando uma metodologia robusta baseada em quatro pilares fundamentais:</a:t>
            </a:r>
            <a:endParaRPr lang="en-US" sz="1450" dirty="0"/>
          </a:p>
        </p:txBody>
      </p:sp>
      <p:sp>
        <p:nvSpPr>
          <p:cNvPr id="7" name="Text 3"/>
          <p:cNvSpPr/>
          <p:nvPr/>
        </p:nvSpPr>
        <p:spPr>
          <a:xfrm>
            <a:off x="881063" y="4991576"/>
            <a:ext cx="188714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01</a:t>
            </a:r>
            <a:endParaRPr lang="en-US" sz="1450" dirty="0"/>
          </a:p>
        </p:txBody>
      </p:sp>
      <p:sp>
        <p:nvSpPr>
          <p:cNvPr id="8" name="Shape 4"/>
          <p:cNvSpPr/>
          <p:nvPr/>
        </p:nvSpPr>
        <p:spPr>
          <a:xfrm>
            <a:off x="881063" y="5289590"/>
            <a:ext cx="6363295" cy="22860"/>
          </a:xfrm>
          <a:prstGeom prst="rect">
            <a:avLst/>
          </a:prstGeom>
          <a:solidFill>
            <a:srgbClr val="F65F6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5"/>
          <p:cNvSpPr/>
          <p:nvPr/>
        </p:nvSpPr>
        <p:spPr>
          <a:xfrm>
            <a:off x="881063" y="5429607"/>
            <a:ext cx="2123361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Probabilidade de Churn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881063" y="5776674"/>
            <a:ext cx="6363295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Modelo preditivo que calcula o risco de saída do cliente</a:t>
            </a:r>
            <a:endParaRPr lang="en-US" sz="1450" dirty="0"/>
          </a:p>
        </p:txBody>
      </p:sp>
      <p:sp>
        <p:nvSpPr>
          <p:cNvPr id="11" name="Text 7"/>
          <p:cNvSpPr/>
          <p:nvPr/>
        </p:nvSpPr>
        <p:spPr>
          <a:xfrm>
            <a:off x="7385923" y="4991576"/>
            <a:ext cx="188714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02</a:t>
            </a:r>
            <a:endParaRPr lang="en-US" sz="1450" dirty="0"/>
          </a:p>
        </p:txBody>
      </p:sp>
      <p:sp>
        <p:nvSpPr>
          <p:cNvPr id="12" name="Shape 8"/>
          <p:cNvSpPr/>
          <p:nvPr/>
        </p:nvSpPr>
        <p:spPr>
          <a:xfrm>
            <a:off x="7385923" y="5289590"/>
            <a:ext cx="6363414" cy="22860"/>
          </a:xfrm>
          <a:prstGeom prst="rect">
            <a:avLst/>
          </a:prstGeom>
          <a:solidFill>
            <a:srgbClr val="F65F6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9"/>
          <p:cNvSpPr/>
          <p:nvPr/>
        </p:nvSpPr>
        <p:spPr>
          <a:xfrm>
            <a:off x="7385923" y="5429607"/>
            <a:ext cx="2408753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Quantidade de Dias Inativo</a:t>
            </a:r>
            <a:endParaRPr lang="en-US" sz="1650" dirty="0"/>
          </a:p>
        </p:txBody>
      </p:sp>
      <p:sp>
        <p:nvSpPr>
          <p:cNvPr id="14" name="Text 10"/>
          <p:cNvSpPr/>
          <p:nvPr/>
        </p:nvSpPr>
        <p:spPr>
          <a:xfrm>
            <a:off x="7385923" y="5776674"/>
            <a:ext cx="6363414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Período sem interação ou movimentação na conta</a:t>
            </a:r>
            <a:endParaRPr lang="en-US" sz="1450" dirty="0"/>
          </a:p>
        </p:txBody>
      </p:sp>
      <p:sp>
        <p:nvSpPr>
          <p:cNvPr id="15" name="Text 11"/>
          <p:cNvSpPr/>
          <p:nvPr/>
        </p:nvSpPr>
        <p:spPr>
          <a:xfrm>
            <a:off x="881063" y="6324124"/>
            <a:ext cx="188714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6" name="Shape 12"/>
          <p:cNvSpPr/>
          <p:nvPr/>
        </p:nvSpPr>
        <p:spPr>
          <a:xfrm>
            <a:off x="881063" y="6622137"/>
            <a:ext cx="6363295" cy="22860"/>
          </a:xfrm>
          <a:prstGeom prst="rect">
            <a:avLst/>
          </a:prstGeom>
          <a:solidFill>
            <a:srgbClr val="F65F6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Text 13"/>
          <p:cNvSpPr/>
          <p:nvPr/>
        </p:nvSpPr>
        <p:spPr>
          <a:xfrm>
            <a:off x="881063" y="6762155"/>
            <a:ext cx="2098000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Renda Comprometida</a:t>
            </a:r>
            <a:endParaRPr lang="en-US" sz="1650" dirty="0"/>
          </a:p>
        </p:txBody>
      </p:sp>
      <p:sp>
        <p:nvSpPr>
          <p:cNvPr id="18" name="Text 14"/>
          <p:cNvSpPr/>
          <p:nvPr/>
        </p:nvSpPr>
        <p:spPr>
          <a:xfrm>
            <a:off x="881063" y="7109222"/>
            <a:ext cx="6363295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Percentual da renda já comprometido com produtos financeiros</a:t>
            </a:r>
            <a:endParaRPr lang="en-US" sz="1450" dirty="0"/>
          </a:p>
        </p:txBody>
      </p:sp>
      <p:sp>
        <p:nvSpPr>
          <p:cNvPr id="19" name="Text 15"/>
          <p:cNvSpPr/>
          <p:nvPr/>
        </p:nvSpPr>
        <p:spPr>
          <a:xfrm>
            <a:off x="7385923" y="6324124"/>
            <a:ext cx="188714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04</a:t>
            </a:r>
            <a:endParaRPr lang="en-US" sz="1450" dirty="0"/>
          </a:p>
        </p:txBody>
      </p:sp>
      <p:sp>
        <p:nvSpPr>
          <p:cNvPr id="20" name="Shape 16"/>
          <p:cNvSpPr/>
          <p:nvPr/>
        </p:nvSpPr>
        <p:spPr>
          <a:xfrm>
            <a:off x="7385923" y="6622137"/>
            <a:ext cx="6363414" cy="22860"/>
          </a:xfrm>
          <a:prstGeom prst="rect">
            <a:avLst/>
          </a:prstGeom>
          <a:solidFill>
            <a:srgbClr val="F65F6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1" name="Text 17"/>
          <p:cNvSpPr/>
          <p:nvPr/>
        </p:nvSpPr>
        <p:spPr>
          <a:xfrm>
            <a:off x="7385923" y="6762155"/>
            <a:ext cx="2191464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Quantidade de Produtos</a:t>
            </a:r>
            <a:endParaRPr lang="en-US" sz="1650" dirty="0"/>
          </a:p>
        </p:txBody>
      </p:sp>
      <p:sp>
        <p:nvSpPr>
          <p:cNvPr id="22" name="Text 18"/>
          <p:cNvSpPr/>
          <p:nvPr/>
        </p:nvSpPr>
        <p:spPr>
          <a:xfrm>
            <a:off x="7385923" y="7109222"/>
            <a:ext cx="6363414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Número de produtos contratados pelo cliente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1505" y="2475309"/>
            <a:ext cx="6807041" cy="485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Score de Churn e Priorização de Contato</a:t>
            </a:r>
            <a:endParaRPr lang="en-US" sz="3050" dirty="0"/>
          </a:p>
        </p:txBody>
      </p:sp>
      <p:sp>
        <p:nvSpPr>
          <p:cNvPr id="4" name="Text 1"/>
          <p:cNvSpPr/>
          <p:nvPr/>
        </p:nvSpPr>
        <p:spPr>
          <a:xfrm>
            <a:off x="611505" y="3263860"/>
            <a:ext cx="2329934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Cálculo e Classificação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611505" y="3676293"/>
            <a:ext cx="4415433" cy="710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 base nos parâmetros estabelecidos, desenvolvemos um </a:t>
            </a:r>
            <a:r>
              <a:rPr lang="en-US" sz="13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score de Churn</a:t>
            </a: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ponderado que integra todos os indicadores de risco.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611505" y="4495800"/>
            <a:ext cx="4415433" cy="947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Lógica do Score:</a:t>
            </a: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Quanto maior o valor, maior a probabilidade de o cliente deixar a base. Este score permite uma classificação objetiva e priorização estratégica.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11505" y="5552123"/>
            <a:ext cx="4415433" cy="947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Os clientes foram segmentados em </a:t>
            </a:r>
            <a:r>
              <a:rPr lang="en-US" sz="13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níveis de prioridade de contato</a:t>
            </a: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permitindo que as equipes de retenção concentrem esforços nos clientes de maior risco, maximizando a eficiência das ações de relacionamento.</a:t>
            </a:r>
            <a:endParaRPr lang="en-US" sz="13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726" y="3714512"/>
            <a:ext cx="6727746" cy="23220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81063" y="1910239"/>
            <a:ext cx="9206508" cy="559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Metodologia: Lista de Alto Potencial de Compra</a:t>
            </a:r>
            <a:endParaRPr lang="en-US" sz="3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332" y="2892385"/>
            <a:ext cx="6553795" cy="238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572268" y="3120033"/>
            <a:ext cx="3322082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Parâmetros de Identificação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9572268" y="3616881"/>
            <a:ext cx="4184571" cy="1450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lista de clientes com maior potencial de compra foi construída com base em dois indicadores estratégicos que, quando combinados, revelam as melhores oportunidades comerciais:</a:t>
            </a:r>
            <a:endParaRPr lang="en-US" sz="1550" dirty="0"/>
          </a:p>
        </p:txBody>
      </p:sp>
      <p:sp>
        <p:nvSpPr>
          <p:cNvPr id="7" name="Shape 3"/>
          <p:cNvSpPr/>
          <p:nvPr/>
        </p:nvSpPr>
        <p:spPr>
          <a:xfrm>
            <a:off x="881063" y="5641062"/>
            <a:ext cx="6353532" cy="1694855"/>
          </a:xfrm>
          <a:prstGeom prst="roundRect">
            <a:avLst>
              <a:gd name="adj" fmla="val 4991"/>
            </a:avLst>
          </a:prstGeom>
          <a:solidFill>
            <a:srgbClr val="191718">
              <a:alpha val="95000"/>
            </a:srgbClr>
          </a:solidFill>
          <a:ln w="2286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8" name="Text 4"/>
          <p:cNvSpPr/>
          <p:nvPr/>
        </p:nvSpPr>
        <p:spPr>
          <a:xfrm>
            <a:off x="1105257" y="5865257"/>
            <a:ext cx="2237899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Propensity to Buy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105257" y="6241613"/>
            <a:ext cx="5905143" cy="8701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Modelo preditivo que indica a probabilidade do cliente adquirir novos produtos ou serviços com base em comportamento histórico e perfil</a:t>
            </a:r>
            <a:endParaRPr lang="en-US" sz="1550" dirty="0"/>
          </a:p>
        </p:txBody>
      </p:sp>
      <p:sp>
        <p:nvSpPr>
          <p:cNvPr id="10" name="Shape 6"/>
          <p:cNvSpPr/>
          <p:nvPr/>
        </p:nvSpPr>
        <p:spPr>
          <a:xfrm>
            <a:off x="7395686" y="5641062"/>
            <a:ext cx="6353651" cy="1694855"/>
          </a:xfrm>
          <a:prstGeom prst="roundRect">
            <a:avLst>
              <a:gd name="adj" fmla="val 4991"/>
            </a:avLst>
          </a:prstGeom>
          <a:solidFill>
            <a:srgbClr val="191718">
              <a:alpha val="95000"/>
            </a:srgbClr>
          </a:solidFill>
          <a:ln w="2286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 7"/>
          <p:cNvSpPr/>
          <p:nvPr/>
        </p:nvSpPr>
        <p:spPr>
          <a:xfrm>
            <a:off x="7619881" y="5865257"/>
            <a:ext cx="2237899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Score de Crédito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7619881" y="6241613"/>
            <a:ext cx="5905262" cy="580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Avaliação da capacidade financeira e histórico de crédito do cliente, indicando viabilidade de aprovação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965</Words>
  <Application>Microsoft Office PowerPoint</Application>
  <PresentationFormat>Personalizar</PresentationFormat>
  <Paragraphs>98</Paragraphs>
  <Slides>12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8" baseType="lpstr">
      <vt:lpstr>Times New Roman</vt:lpstr>
      <vt:lpstr>Barlow Medium</vt:lpstr>
      <vt:lpstr>Barlow Light</vt:lpstr>
      <vt:lpstr>Arial</vt:lpstr>
      <vt:lpstr>Barlow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Thiago Coluccini</cp:lastModifiedBy>
  <cp:revision>2</cp:revision>
  <dcterms:created xsi:type="dcterms:W3CDTF">2026-02-05T21:36:24Z</dcterms:created>
  <dcterms:modified xsi:type="dcterms:W3CDTF">2026-02-06T02:02:43Z</dcterms:modified>
</cp:coreProperties>
</file>